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4" r:id="rId12"/>
    <p:sldId id="288" r:id="rId13"/>
    <p:sldId id="267" r:id="rId14"/>
    <p:sldId id="268" r:id="rId15"/>
    <p:sldId id="289" r:id="rId16"/>
    <p:sldId id="269" r:id="rId17"/>
    <p:sldId id="270" r:id="rId18"/>
    <p:sldId id="271" r:id="rId19"/>
    <p:sldId id="272" r:id="rId20"/>
    <p:sldId id="290" r:id="rId21"/>
    <p:sldId id="273" r:id="rId22"/>
    <p:sldId id="274" r:id="rId23"/>
    <p:sldId id="275" r:id="rId24"/>
    <p:sldId id="276" r:id="rId25"/>
    <p:sldId id="291" r:id="rId26"/>
    <p:sldId id="277" r:id="rId27"/>
    <p:sldId id="287" r:id="rId28"/>
    <p:sldId id="278" r:id="rId29"/>
    <p:sldId id="279" r:id="rId30"/>
    <p:sldId id="292" r:id="rId31"/>
    <p:sldId id="280" r:id="rId32"/>
    <p:sldId id="281" r:id="rId33"/>
    <p:sldId id="282" r:id="rId34"/>
    <p:sldId id="283" r:id="rId35"/>
    <p:sldId id="28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24" autoAdjust="0"/>
    <p:restoredTop sz="94660"/>
  </p:normalViewPr>
  <p:slideViewPr>
    <p:cSldViewPr>
      <p:cViewPr>
        <p:scale>
          <a:sx n="90" d="100"/>
          <a:sy n="90" d="100"/>
        </p:scale>
        <p:origin x="-82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3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5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93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8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9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7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4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3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3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C0AE-6705-4B07-88D6-CB11A1565509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6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0108"/>
            <a:ext cx="8153400" cy="633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28800" y="1981200"/>
            <a:ext cx="52578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1 </a:t>
            </a:r>
            <a:r>
              <a:rPr lang="en-US" sz="8000" b="1" dirty="0" err="1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vs</a:t>
            </a:r>
            <a:r>
              <a:rPr lang="en-US" sz="8000" b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100</a:t>
            </a:r>
          </a:p>
          <a:p>
            <a:pPr algn="ctr"/>
            <a:r>
              <a:rPr lang="en-US" sz="4000" b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Disease</a:t>
            </a:r>
            <a:endParaRPr lang="en-US" sz="4000" b="1" dirty="0">
              <a:ln w="31550" cmpd="sng">
                <a:solidFill>
                  <a:prstClr val="black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563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14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How Vaccines Work: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What is </a:t>
            </a:r>
            <a:r>
              <a:rPr lang="en-US" sz="4800" u="sng" dirty="0" smtClean="0">
                <a:solidFill>
                  <a:srgbClr val="FFFF00"/>
                </a:solidFill>
              </a:rPr>
              <a:t>Step #1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You get a shot!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373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Produced by the immune system, </a:t>
            </a:r>
            <a:r>
              <a:rPr lang="en-US" sz="4800" dirty="0" smtClean="0">
                <a:solidFill>
                  <a:srgbClr val="FFFF00"/>
                </a:solidFill>
              </a:rPr>
              <a:t>what </a:t>
            </a:r>
            <a:r>
              <a:rPr lang="en-US" sz="4800" dirty="0">
                <a:solidFill>
                  <a:srgbClr val="FFFF00"/>
                </a:solidFill>
              </a:rPr>
              <a:t>markers identify </a:t>
            </a:r>
            <a:br>
              <a:rPr lang="en-US" sz="4800" dirty="0">
                <a:solidFill>
                  <a:srgbClr val="FFFF00"/>
                </a:solidFill>
              </a:rPr>
            </a:br>
            <a:r>
              <a:rPr lang="en-US" sz="4800" dirty="0">
                <a:solidFill>
                  <a:srgbClr val="FFFF00"/>
                </a:solidFill>
              </a:rPr>
              <a:t>   invaders for </a:t>
            </a:r>
            <a:r>
              <a:rPr lang="en-US" sz="4800" dirty="0" smtClean="0">
                <a:solidFill>
                  <a:srgbClr val="FFFF00"/>
                </a:solidFill>
              </a:rPr>
              <a:t>destruction?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Antibodies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836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14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are the cells </a:t>
            </a:r>
            <a:r>
              <a:rPr lang="en-US" sz="4800" dirty="0">
                <a:solidFill>
                  <a:srgbClr val="FFFF00"/>
                </a:solidFill>
              </a:rPr>
              <a:t>of the immune system that make </a:t>
            </a:r>
            <a:r>
              <a:rPr lang="en-US" sz="4800" dirty="0" smtClean="0">
                <a:solidFill>
                  <a:srgbClr val="FFFF00"/>
                </a:solidFill>
              </a:rPr>
              <a:t>antibodies?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B-Cells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89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type of microorganism is not actually alive?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Viruses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94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are the cells </a:t>
            </a:r>
            <a:r>
              <a:rPr lang="en-US" sz="4800" dirty="0">
                <a:solidFill>
                  <a:srgbClr val="FFFF00"/>
                </a:solidFill>
              </a:rPr>
              <a:t>that roam the body and engulf </a:t>
            </a:r>
            <a:r>
              <a:rPr lang="en-US" sz="4800" dirty="0" smtClean="0">
                <a:solidFill>
                  <a:srgbClr val="FFFF00"/>
                </a:solidFill>
              </a:rPr>
              <a:t>invaders?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Macrophages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50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14600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solidFill>
                  <a:srgbClr val="FFFF00"/>
                </a:solidFill>
              </a:rPr>
              <a:t>How Vaccines Work</a:t>
            </a:r>
            <a:r>
              <a:rPr lang="en-US" sz="4800" dirty="0" smtClean="0">
                <a:solidFill>
                  <a:srgbClr val="FFFF00"/>
                </a:solidFill>
              </a:rPr>
              <a:t>: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What is </a:t>
            </a:r>
            <a:r>
              <a:rPr lang="en-US" sz="4800" b="1" dirty="0" smtClean="0">
                <a:solidFill>
                  <a:srgbClr val="FFFF00"/>
                </a:solidFill>
              </a:rPr>
              <a:t>Step #2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Your immune system responds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09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the </a:t>
            </a:r>
            <a:r>
              <a:rPr lang="en-US" sz="4800" dirty="0">
                <a:solidFill>
                  <a:srgbClr val="FFFF00"/>
                </a:solidFill>
              </a:rPr>
              <a:t>body’s </a:t>
            </a:r>
            <a:r>
              <a:rPr lang="en-US" sz="4800" dirty="0" smtClean="0">
                <a:solidFill>
                  <a:srgbClr val="FFFF00"/>
                </a:solidFill>
              </a:rPr>
              <a:t>third </a:t>
            </a:r>
            <a:r>
              <a:rPr lang="en-US" sz="4800" dirty="0">
                <a:solidFill>
                  <a:srgbClr val="FFFF00"/>
                </a:solidFill>
              </a:rPr>
              <a:t>line of </a:t>
            </a:r>
            <a:r>
              <a:rPr lang="en-US" sz="4800" dirty="0" smtClean="0">
                <a:solidFill>
                  <a:srgbClr val="FFFF00"/>
                </a:solidFill>
              </a:rPr>
              <a:t>defense?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T-cells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63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are the </a:t>
            </a:r>
            <a:r>
              <a:rPr lang="en-US" sz="4800" dirty="0">
                <a:solidFill>
                  <a:srgbClr val="FFFF00"/>
                </a:solidFill>
              </a:rPr>
              <a:t>body’s </a:t>
            </a:r>
            <a:r>
              <a:rPr lang="en-US" sz="4800" dirty="0" smtClean="0">
                <a:solidFill>
                  <a:srgbClr val="FFFF00"/>
                </a:solidFill>
              </a:rPr>
              <a:t>global allies?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Vaccines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19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the name for the collection of body parts that protect </a:t>
            </a:r>
            <a:r>
              <a:rPr lang="en-US" sz="4800" dirty="0">
                <a:solidFill>
                  <a:srgbClr val="FFFF00"/>
                </a:solidFill>
              </a:rPr>
              <a:t>the body from </a:t>
            </a:r>
            <a:r>
              <a:rPr lang="en-US" sz="4800" dirty="0" smtClean="0">
                <a:solidFill>
                  <a:srgbClr val="FFFF00"/>
                </a:solidFill>
              </a:rPr>
              <a:t>invaders?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The Immune </a:t>
            </a:r>
            <a:r>
              <a:rPr lang="en-US" sz="4800" dirty="0">
                <a:solidFill>
                  <a:srgbClr val="FFFF00"/>
                </a:solidFill>
              </a:rPr>
              <a:t>S</a:t>
            </a:r>
            <a:r>
              <a:rPr lang="en-US" sz="4800" dirty="0" smtClean="0">
                <a:solidFill>
                  <a:srgbClr val="FFFF00"/>
                </a:solidFill>
              </a:rPr>
              <a:t>ystem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8772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are the </a:t>
            </a:r>
            <a:r>
              <a:rPr lang="en-US" sz="4800" dirty="0">
                <a:solidFill>
                  <a:srgbClr val="FFFF00"/>
                </a:solidFill>
              </a:rPr>
              <a:t>body’s </a:t>
            </a:r>
            <a:r>
              <a:rPr lang="en-US" sz="4800" dirty="0" smtClean="0">
                <a:solidFill>
                  <a:srgbClr val="FFFF00"/>
                </a:solidFill>
              </a:rPr>
              <a:t>intelligence officers?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B-cells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562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One person (known as “1”) will be chosen to compete against the rest of the class (known as “100”)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10 points are added to the “bank” with every question the “1” gets correct.</a:t>
            </a:r>
          </a:p>
        </p:txBody>
      </p:sp>
      <p:pic>
        <p:nvPicPr>
          <p:cNvPr id="2050" name="Picture 2" descr="C:\Users\Corey Leet\AppData\Local\Microsoft\Windows\Temporary Internet Files\Content.IE5\6ZUX2ITW\MC90044131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36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14600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solidFill>
                  <a:srgbClr val="FFFF00"/>
                </a:solidFill>
              </a:rPr>
              <a:t>How Vaccines Work</a:t>
            </a:r>
            <a:r>
              <a:rPr lang="en-US" sz="4800" dirty="0" smtClean="0">
                <a:solidFill>
                  <a:srgbClr val="FFFF00"/>
                </a:solidFill>
              </a:rPr>
              <a:t>: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What is </a:t>
            </a:r>
            <a:r>
              <a:rPr lang="en-US" sz="4800" b="1" dirty="0" smtClean="0">
                <a:solidFill>
                  <a:srgbClr val="FFFF00"/>
                </a:solidFill>
              </a:rPr>
              <a:t>Step #3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Your body tags and </a:t>
            </a:r>
          </a:p>
          <a:p>
            <a:r>
              <a:rPr lang="en-US" sz="4800" dirty="0" smtClean="0">
                <a:solidFill>
                  <a:srgbClr val="FFFF00"/>
                </a:solidFill>
              </a:rPr>
              <a:t>destroys the invader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25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type of disease </a:t>
            </a:r>
            <a:r>
              <a:rPr lang="en-US" sz="4800" u="sng" dirty="0" smtClean="0">
                <a:solidFill>
                  <a:srgbClr val="FFFF00"/>
                </a:solidFill>
              </a:rPr>
              <a:t>cannot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>
                <a:solidFill>
                  <a:srgbClr val="FFFF00"/>
                </a:solidFill>
              </a:rPr>
              <a:t>be spread from person to </a:t>
            </a:r>
            <a:r>
              <a:rPr lang="en-US" sz="4800" dirty="0" smtClean="0">
                <a:solidFill>
                  <a:srgbClr val="FFFF00"/>
                </a:solidFill>
              </a:rPr>
              <a:t>person?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Non</a:t>
            </a:r>
            <a:r>
              <a:rPr lang="en-US" sz="4800" dirty="0">
                <a:solidFill>
                  <a:srgbClr val="FFFF00"/>
                </a:solidFill>
              </a:rPr>
              <a:t>i</a:t>
            </a:r>
            <a:r>
              <a:rPr lang="en-US" sz="4800" dirty="0" smtClean="0">
                <a:solidFill>
                  <a:srgbClr val="FFFF00"/>
                </a:solidFill>
              </a:rPr>
              <a:t>nfectious disease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231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the </a:t>
            </a:r>
            <a:r>
              <a:rPr lang="en-US" sz="4800" dirty="0">
                <a:solidFill>
                  <a:srgbClr val="FFFF00"/>
                </a:solidFill>
              </a:rPr>
              <a:t>body’s s</a:t>
            </a:r>
            <a:r>
              <a:rPr lang="en-US" sz="4800" dirty="0" smtClean="0">
                <a:solidFill>
                  <a:srgbClr val="FFFF00"/>
                </a:solidFill>
              </a:rPr>
              <a:t>econd </a:t>
            </a:r>
            <a:r>
              <a:rPr lang="en-US" sz="4800" dirty="0">
                <a:solidFill>
                  <a:srgbClr val="FFFF00"/>
                </a:solidFill>
              </a:rPr>
              <a:t>line of </a:t>
            </a:r>
            <a:r>
              <a:rPr lang="en-US" sz="4800" dirty="0" smtClean="0">
                <a:solidFill>
                  <a:srgbClr val="FFFF00"/>
                </a:solidFill>
              </a:rPr>
              <a:t>defense?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Macrophages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150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3820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Name the FOUR microorganisms that cause disease?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Bacteria, Viruses, Fungi, Parasites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92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the </a:t>
            </a:r>
            <a:r>
              <a:rPr lang="en-US" sz="4800" dirty="0">
                <a:solidFill>
                  <a:srgbClr val="FFFF00"/>
                </a:solidFill>
              </a:rPr>
              <a:t>body’s first line of </a:t>
            </a:r>
            <a:r>
              <a:rPr lang="en-US" sz="4800" dirty="0" smtClean="0">
                <a:solidFill>
                  <a:srgbClr val="FFFF00"/>
                </a:solidFill>
              </a:rPr>
              <a:t>defense?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Skin (and membranes)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116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14600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solidFill>
                  <a:srgbClr val="FFFF00"/>
                </a:solidFill>
              </a:rPr>
              <a:t>How Vaccines Work</a:t>
            </a:r>
            <a:r>
              <a:rPr lang="en-US" sz="4800" dirty="0" smtClean="0">
                <a:solidFill>
                  <a:srgbClr val="FFFF00"/>
                </a:solidFill>
              </a:rPr>
              <a:t>: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What is </a:t>
            </a:r>
            <a:r>
              <a:rPr lang="en-US" sz="4800" b="1" dirty="0" smtClean="0">
                <a:solidFill>
                  <a:srgbClr val="FFFF00"/>
                </a:solidFill>
              </a:rPr>
              <a:t>Step #4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524000"/>
          </a:xfrm>
        </p:spPr>
        <p:txBody>
          <a:bodyPr>
            <a:normAutofit lnSpcReduction="1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Your body “remembers” the invader if it sees it again.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9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type of microorganism is a plant-like organism?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Fungi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589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</a:t>
            </a:r>
            <a:r>
              <a:rPr lang="en-US" sz="4800" i="1" dirty="0" smtClean="0">
                <a:solidFill>
                  <a:srgbClr val="FFFF00"/>
                </a:solidFill>
              </a:rPr>
              <a:t>type</a:t>
            </a:r>
            <a:r>
              <a:rPr lang="en-US" sz="4800" dirty="0" smtClean="0">
                <a:solidFill>
                  <a:srgbClr val="FFFF00"/>
                </a:solidFill>
              </a:rPr>
              <a:t> of cell is a macrophage?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White Blood Cell (WBC)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79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does an </a:t>
            </a:r>
            <a:r>
              <a:rPr lang="en-US" sz="4800" b="1" u="sng" dirty="0" smtClean="0">
                <a:solidFill>
                  <a:srgbClr val="FFFF00"/>
                </a:solidFill>
              </a:rPr>
              <a:t>antibiotic</a:t>
            </a:r>
            <a:r>
              <a:rPr lang="en-US" sz="4800" dirty="0" smtClean="0">
                <a:solidFill>
                  <a:srgbClr val="FFFF00"/>
                </a:solidFill>
              </a:rPr>
              <a:t> do: Prevention or Treatment?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Treatment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17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Antibiotics treat diseases caused by which type of microorganism?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Bacteria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617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When a question is asked, the “100” have 5-10 seconds to record their answer on a whiteboard. 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When I say</a:t>
            </a:r>
            <a:r>
              <a:rPr lang="en-US" smtClean="0">
                <a:solidFill>
                  <a:schemeClr val="bg1"/>
                </a:solidFill>
              </a:rPr>
              <a:t>, “STOP” </a:t>
            </a:r>
            <a:r>
              <a:rPr lang="en-US" dirty="0" smtClean="0">
                <a:solidFill>
                  <a:schemeClr val="bg1"/>
                </a:solidFill>
              </a:rPr>
              <a:t>you must stop writing.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At the start, all “100” are “up” (</a:t>
            </a:r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US" dirty="0" smtClean="0">
                <a:solidFill>
                  <a:srgbClr val="FFFF00"/>
                </a:solidFill>
              </a:rPr>
              <a:t>itting on their desk or standing).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Those who get it correct remain “up”.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Those who get it wrong must sit back down.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Get TWO (2) in a row correct, and you are        back up!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Corey Leet\AppData\Local\Microsoft\Windows\Temporary Internet Files\Content.IE5\SIHLU5R2\MC90038383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724400"/>
            <a:ext cx="13716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372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2514600"/>
          </a:xfrm>
        </p:spPr>
        <p:txBody>
          <a:bodyPr>
            <a:noAutofit/>
          </a:bodyPr>
          <a:lstStyle/>
          <a:p>
            <a:r>
              <a:rPr lang="en-US" sz="4800" u="sng" dirty="0" smtClean="0">
                <a:solidFill>
                  <a:srgbClr val="FFFF00"/>
                </a:solidFill>
              </a:rPr>
              <a:t>How Vaccines Work</a:t>
            </a:r>
            <a:r>
              <a:rPr lang="en-US" sz="4800" dirty="0" smtClean="0">
                <a:solidFill>
                  <a:srgbClr val="FFFF00"/>
                </a:solidFill>
              </a:rPr>
              <a:t>: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What is </a:t>
            </a:r>
            <a:r>
              <a:rPr lang="en-US" sz="4800" b="1" dirty="0" smtClean="0">
                <a:solidFill>
                  <a:srgbClr val="FFFF00"/>
                </a:solidFill>
              </a:rPr>
              <a:t>Step #5</a:t>
            </a:r>
            <a:r>
              <a:rPr lang="en-US" sz="4800" dirty="0" smtClean="0">
                <a:solidFill>
                  <a:srgbClr val="FFFF00"/>
                </a:solidFill>
              </a:rPr>
              <a:t>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5240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You </a:t>
            </a:r>
            <a:r>
              <a:rPr lang="en-US" sz="4800" i="1" dirty="0" smtClean="0">
                <a:solidFill>
                  <a:srgbClr val="FFFF00"/>
                </a:solidFill>
              </a:rPr>
              <a:t>usually</a:t>
            </a:r>
            <a:r>
              <a:rPr lang="en-US" sz="4800" dirty="0" smtClean="0">
                <a:solidFill>
                  <a:srgbClr val="FFFF00"/>
                </a:solidFill>
              </a:rPr>
              <a:t> don’t get sick (from </a:t>
            </a:r>
            <a:r>
              <a:rPr lang="en-US" sz="4800" u="sng" dirty="0" smtClean="0">
                <a:solidFill>
                  <a:srgbClr val="FFFF00"/>
                </a:solidFill>
              </a:rPr>
              <a:t>that</a:t>
            </a:r>
            <a:r>
              <a:rPr lang="en-US" sz="4800" dirty="0" smtClean="0">
                <a:solidFill>
                  <a:srgbClr val="FFFF00"/>
                </a:solidFill>
              </a:rPr>
              <a:t> invader) in the future.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0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type of microorganism is found in rods, spheres, and spirals?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Bacteria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36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does a </a:t>
            </a:r>
            <a:r>
              <a:rPr lang="en-US" sz="4800" b="1" u="sng" dirty="0" smtClean="0">
                <a:solidFill>
                  <a:srgbClr val="FFFF00"/>
                </a:solidFill>
              </a:rPr>
              <a:t>vaccine</a:t>
            </a:r>
            <a:r>
              <a:rPr lang="en-US" sz="4800" dirty="0" smtClean="0">
                <a:solidFill>
                  <a:srgbClr val="FFFF00"/>
                </a:solidFill>
              </a:rPr>
              <a:t> do: Prevention or Treatment?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Prevention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79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triggers </a:t>
            </a:r>
            <a:r>
              <a:rPr lang="en-US" sz="4800" dirty="0">
                <a:solidFill>
                  <a:srgbClr val="FFFF00"/>
                </a:solidFill>
              </a:rPr>
              <a:t>an immune response to create antibodies to </a:t>
            </a:r>
            <a:r>
              <a:rPr lang="en-US" sz="4800" dirty="0" smtClean="0">
                <a:solidFill>
                  <a:srgbClr val="FFFF00"/>
                </a:solidFill>
              </a:rPr>
              <a:t>prevent future infection/illness?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Vaccines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43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your body’s resistance to a specific disease?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Immunity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a medicine </a:t>
            </a:r>
            <a:r>
              <a:rPr lang="en-US" sz="4800" dirty="0">
                <a:solidFill>
                  <a:srgbClr val="FFFF00"/>
                </a:solidFill>
              </a:rPr>
              <a:t>given to kill bacteria or prevent them from </a:t>
            </a:r>
            <a:r>
              <a:rPr lang="en-US" sz="4800" dirty="0" smtClean="0">
                <a:solidFill>
                  <a:srgbClr val="FFFF00"/>
                </a:solidFill>
              </a:rPr>
              <a:t>                                         reproducing?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Antibiotic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36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type of disease </a:t>
            </a:r>
            <a:r>
              <a:rPr lang="en-US" sz="4800" u="sng" dirty="0" smtClean="0">
                <a:solidFill>
                  <a:srgbClr val="FFFF00"/>
                </a:solidFill>
              </a:rPr>
              <a:t>can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>
                <a:solidFill>
                  <a:srgbClr val="FFFF00"/>
                </a:solidFill>
              </a:rPr>
              <a:t>be spread from person to </a:t>
            </a:r>
            <a:r>
              <a:rPr lang="en-US" sz="4800" dirty="0" smtClean="0">
                <a:solidFill>
                  <a:srgbClr val="FFFF00"/>
                </a:solidFill>
              </a:rPr>
              <a:t>person?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Infectious disease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43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“1” wins the bank points by getting 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</a:t>
            </a:r>
            <a:r>
              <a:rPr lang="en-US" b="1" u="sng" dirty="0" smtClean="0">
                <a:solidFill>
                  <a:srgbClr val="FF0000"/>
                </a:solidFill>
              </a:rPr>
              <a:t>Five (5)</a:t>
            </a:r>
            <a:r>
              <a:rPr lang="en-US" dirty="0" smtClean="0">
                <a:solidFill>
                  <a:srgbClr val="8DFF85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questions in a row correct.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Those still “up” each get ½ of the bank points.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the “1” gets an answer wrong, all remaining “100” (those who are still “up”) get the points in the bank.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“1” gets ½ of the points in the bank.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Then we pick a new “1” and start again!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Corey Leet\AppData\Local\Microsoft\Windows\Temporary Internet Files\Content.IE5\6ZUX2ITW\MC9004108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640" y="152400"/>
            <a:ext cx="185441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248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710061"/>
            <a:ext cx="7772400" cy="1924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person with the most points at the end of class is the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Corey Leet\AppData\Local\Microsoft\Windows\Temporary Internet Files\Content.IE5\KRF5NBKG\MC9001395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8960">
            <a:off x="4292031" y="3502554"/>
            <a:ext cx="1241919" cy="303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14146" y="2206117"/>
            <a:ext cx="3202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prstClr val="black"/>
                  </a:solidFill>
                  <a:prstDash val="solid"/>
                </a:ln>
                <a:solidFill>
                  <a:srgbClr val="FFFF00"/>
                </a:solidFill>
                <a:latin typeface="Calibri"/>
              </a:rPr>
              <a:t>Ultimate 1!</a:t>
            </a:r>
            <a:endParaRPr lang="en-US" sz="5400" b="1" dirty="0">
              <a:ln w="10541" cmpd="sng">
                <a:solidFill>
                  <a:prstClr val="black"/>
                </a:solidFill>
                <a:prstDash val="solid"/>
              </a:ln>
              <a:solidFill>
                <a:srgbClr val="FFFF00"/>
              </a:solidFill>
              <a:latin typeface="Calibri"/>
            </a:endParaRPr>
          </a:p>
        </p:txBody>
      </p:sp>
      <p:pic>
        <p:nvPicPr>
          <p:cNvPr id="5123" name="Picture 3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4944">
            <a:off x="671058" y="2959616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7913">
            <a:off x="6638409" y="282919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44" y="4819171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0193">
            <a:off x="6141926" y="4800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04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FF00"/>
                </a:solidFill>
                <a:latin typeface="Arial Black" pitchFamily="34" charset="0"/>
              </a:rPr>
              <a:t>Questions</a:t>
            </a:r>
            <a:endParaRPr lang="en-US" sz="8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0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type of microorganism LIVES off of a host?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Parasites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05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are the cells </a:t>
            </a:r>
            <a:r>
              <a:rPr lang="en-US" sz="4800" dirty="0">
                <a:solidFill>
                  <a:srgbClr val="FFFF00"/>
                </a:solidFill>
              </a:rPr>
              <a:t>of the immune system that attack </a:t>
            </a:r>
            <a:r>
              <a:rPr lang="en-US" sz="4800" dirty="0" smtClean="0">
                <a:solidFill>
                  <a:srgbClr val="FFFF00"/>
                </a:solidFill>
              </a:rPr>
              <a:t>tagged cells? 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Hint: Also known as super killers</a:t>
            </a:r>
            <a:r>
              <a:rPr lang="en-US" sz="4000" dirty="0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T-Cells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86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38862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are proteins (little Y-shaped sticks) </a:t>
            </a:r>
            <a:r>
              <a:rPr lang="en-US" sz="4800" dirty="0">
                <a:solidFill>
                  <a:srgbClr val="FFFF00"/>
                </a:solidFill>
              </a:rPr>
              <a:t>that attach to invaders, marking them for </a:t>
            </a:r>
            <a:r>
              <a:rPr lang="en-US" sz="4800" dirty="0" smtClean="0">
                <a:solidFill>
                  <a:srgbClr val="FFFF00"/>
                </a:solidFill>
              </a:rPr>
              <a:t>destruction?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Antibodies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88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644</Words>
  <Application>Microsoft Macintosh PowerPoint</Application>
  <PresentationFormat>On-screen Show (4:3)</PresentationFormat>
  <Paragraphs>82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The rules</vt:lpstr>
      <vt:lpstr>The rules</vt:lpstr>
      <vt:lpstr>The rules</vt:lpstr>
      <vt:lpstr>The person with the most points at the end of class is the </vt:lpstr>
      <vt:lpstr>Questions</vt:lpstr>
      <vt:lpstr>Which type of microorganism LIVES off of a host?</vt:lpstr>
      <vt:lpstr>What are the cells of the immune system that attack tagged cells?  Hint: Also known as super killers!</vt:lpstr>
      <vt:lpstr>What are proteins (little Y-shaped sticks) that attach to invaders, marking them for destruction?</vt:lpstr>
      <vt:lpstr>How Vaccines Work: What is Step #1?</vt:lpstr>
      <vt:lpstr>Produced by the immune system, what markers identify     invaders for destruction? </vt:lpstr>
      <vt:lpstr>What are the cells of the immune system that make antibodies?</vt:lpstr>
      <vt:lpstr>Which type of microorganism is not actually alive?</vt:lpstr>
      <vt:lpstr>What are the cells that roam the body and engulf invaders?</vt:lpstr>
      <vt:lpstr>How Vaccines Work: What is Step #2?</vt:lpstr>
      <vt:lpstr>What is the body’s third line of defense?</vt:lpstr>
      <vt:lpstr>What are the body’s global allies?</vt:lpstr>
      <vt:lpstr>What is the name for the collection of body parts that protect the body from invaders?</vt:lpstr>
      <vt:lpstr>What are the body’s intelligence officers?</vt:lpstr>
      <vt:lpstr>How Vaccines Work: What is Step #3?</vt:lpstr>
      <vt:lpstr>What type of disease cannot be spread from person to person? </vt:lpstr>
      <vt:lpstr>What is the body’s second line of defense?</vt:lpstr>
      <vt:lpstr>Name the FOUR microorganisms that cause disease?</vt:lpstr>
      <vt:lpstr>What is the body’s first line of defense?</vt:lpstr>
      <vt:lpstr>How Vaccines Work: What is Step #4?</vt:lpstr>
      <vt:lpstr>Which type of microorganism is a plant-like organism?</vt:lpstr>
      <vt:lpstr>What type of cell is a macrophage?</vt:lpstr>
      <vt:lpstr>What does an antibiotic do: Prevention or Treatment? </vt:lpstr>
      <vt:lpstr>Antibiotics treat diseases caused by which type of microorganism?</vt:lpstr>
      <vt:lpstr>How Vaccines Work: What is Step #5?</vt:lpstr>
      <vt:lpstr>Which type of microorganism is found in rods, spheres, and spirals?</vt:lpstr>
      <vt:lpstr>What does a vaccine do: Prevention or Treatment? </vt:lpstr>
      <vt:lpstr>What triggers an immune response to create antibodies to prevent future infection/illness?</vt:lpstr>
      <vt:lpstr>What is your body’s resistance to a specific disease? </vt:lpstr>
      <vt:lpstr>What is a medicine given to kill bacteria or prevent them from                                          reproducing? </vt:lpstr>
      <vt:lpstr>What type of disease can be spread from person to person?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vs 100</dc:title>
  <dc:creator>Corey Leet</dc:creator>
  <cp:lastModifiedBy>User</cp:lastModifiedBy>
  <cp:revision>34</cp:revision>
  <dcterms:created xsi:type="dcterms:W3CDTF">2011-11-06T01:48:59Z</dcterms:created>
  <dcterms:modified xsi:type="dcterms:W3CDTF">2014-04-29T17:12:00Z</dcterms:modified>
</cp:coreProperties>
</file>